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6.xml" ContentType="application/vnd.openxmlformats-officedocument.presentationml.notesSlide+xml"/>
  <Override PartName="/ppt/tags/tag26.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5"/>
  </p:notesMasterIdLst>
  <p:handoutMasterIdLst>
    <p:handoutMasterId r:id="rId56"/>
  </p:handoutMasterIdLst>
  <p:sldIdLst>
    <p:sldId id="365" r:id="rId6"/>
    <p:sldId id="293" r:id="rId7"/>
    <p:sldId id="257" r:id="rId8"/>
    <p:sldId id="390" r:id="rId9"/>
    <p:sldId id="391" r:id="rId10"/>
    <p:sldId id="392" r:id="rId11"/>
    <p:sldId id="393" r:id="rId12"/>
    <p:sldId id="262" r:id="rId13"/>
    <p:sldId id="295" r:id="rId14"/>
    <p:sldId id="263" r:id="rId15"/>
    <p:sldId id="296" r:id="rId16"/>
    <p:sldId id="318" r:id="rId17"/>
    <p:sldId id="320" r:id="rId18"/>
    <p:sldId id="319" r:id="rId19"/>
    <p:sldId id="386" r:id="rId20"/>
    <p:sldId id="325" r:id="rId21"/>
    <p:sldId id="394" r:id="rId22"/>
    <p:sldId id="358" r:id="rId23"/>
    <p:sldId id="340" r:id="rId24"/>
    <p:sldId id="341" r:id="rId25"/>
    <p:sldId id="342" r:id="rId26"/>
    <p:sldId id="343" r:id="rId27"/>
    <p:sldId id="344" r:id="rId28"/>
    <p:sldId id="345" r:id="rId29"/>
    <p:sldId id="346" r:id="rId30"/>
    <p:sldId id="347" r:id="rId31"/>
    <p:sldId id="359" r:id="rId32"/>
    <p:sldId id="349" r:id="rId33"/>
    <p:sldId id="350" r:id="rId34"/>
    <p:sldId id="363" r:id="rId35"/>
    <p:sldId id="364" r:id="rId36"/>
    <p:sldId id="326" r:id="rId37"/>
    <p:sldId id="368" r:id="rId38"/>
    <p:sldId id="369" r:id="rId39"/>
    <p:sldId id="370" r:id="rId40"/>
    <p:sldId id="371" r:id="rId41"/>
    <p:sldId id="372" r:id="rId42"/>
    <p:sldId id="373" r:id="rId43"/>
    <p:sldId id="374" r:id="rId44"/>
    <p:sldId id="375" r:id="rId45"/>
    <p:sldId id="395" r:id="rId46"/>
    <p:sldId id="378" r:id="rId47"/>
    <p:sldId id="379" r:id="rId48"/>
    <p:sldId id="380" r:id="rId49"/>
    <p:sldId id="381" r:id="rId50"/>
    <p:sldId id="382" r:id="rId51"/>
    <p:sldId id="288" r:id="rId52"/>
    <p:sldId id="291" r:id="rId53"/>
    <p:sldId id="292" r:id="rId54"/>
  </p:sldIdLst>
  <p:sldSz cx="12188825" cy="6858000"/>
  <p:notesSz cx="9309100" cy="7023100"/>
  <p:embeddedFontLst>
    <p:embeddedFont>
      <p:font typeface="Segoe Light" pitchFamily="34" charset="0"/>
      <p:regular r:id="rId57"/>
      <p:italic r:id="rId58"/>
    </p:embeddedFont>
    <p:embeddedFont>
      <p:font typeface="ＭＳ Ｐゴシック" pitchFamily="34" charset="-128"/>
      <p:regular r:id="rId59"/>
    </p:embeddedFont>
    <p:embeddedFont>
      <p:font typeface="Segoe UI Light" pitchFamily="34" charset="0"/>
      <p:regular r:id="rId60"/>
    </p:embeddedFont>
    <p:embeddedFont>
      <p:font typeface="Segoe UI" pitchFamily="34" charset="0"/>
      <p:regular r:id="rId61"/>
      <p:bold r:id="rId62"/>
      <p:italic r:id="rId63"/>
      <p:boldItalic r:id="rId64"/>
    </p:embeddedFont>
    <p:embeddedFont>
      <p:font typeface="Consolas" pitchFamily="49" charset="0"/>
      <p:regular r:id="rId65"/>
      <p:bold r:id="rId66"/>
      <p:italic r:id="rId67"/>
      <p:boldItalic r:id="rId68"/>
    </p:embeddedFont>
  </p:embeddedFontLst>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8135" autoAdjust="0"/>
  </p:normalViewPr>
  <p:slideViewPr>
    <p:cSldViewPr snapToGrid="0" snapToObjects="1">
      <p:cViewPr varScale="1">
        <p:scale>
          <a:sx n="104" d="100"/>
          <a:sy n="104" d="100"/>
        </p:scale>
        <p:origin x="-186" y="-96"/>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5603712"/>
        <c:axId val="135605248"/>
      </c:barChart>
      <c:catAx>
        <c:axId val="135603712"/>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605248"/>
        <c:crosses val="autoZero"/>
        <c:auto val="1"/>
        <c:lblAlgn val="ctr"/>
        <c:lblOffset val="100"/>
        <c:noMultiLvlLbl val="0"/>
      </c:catAx>
      <c:valAx>
        <c:axId val="135605248"/>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603712"/>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395"/>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5273004" y="0"/>
            <a:ext cx="4033943" cy="351395"/>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5/27/2012</a:t>
            </a:fld>
            <a:endParaRPr lang="en-US" dirty="0">
              <a:latin typeface="Segoe UI" pitchFamily="34" charset="0"/>
            </a:endParaRPr>
          </a:p>
        </p:txBody>
      </p:sp>
      <p:sp>
        <p:nvSpPr>
          <p:cNvPr id="4" name="Footer Placeholder 3"/>
          <p:cNvSpPr>
            <a:spLocks noGrp="1"/>
          </p:cNvSpPr>
          <p:nvPr>
            <p:ph type="ftr" sz="quarter" idx="2"/>
          </p:nvPr>
        </p:nvSpPr>
        <p:spPr>
          <a:xfrm>
            <a:off x="1" y="6670507"/>
            <a:ext cx="4033943" cy="351395"/>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5273004" y="6670507"/>
            <a:ext cx="4033943" cy="351395"/>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1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5273004" y="0"/>
            <a:ext cx="4033943" cy="3511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5/27/2012</a:t>
            </a:fld>
            <a:endParaRPr lang="en-US" dirty="0"/>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6670727"/>
            <a:ext cx="4033943" cy="3511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5273004" y="6670727"/>
            <a:ext cx="4033943" cy="3511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May 27,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defTabSz="924421">
              <a:lnSpc>
                <a:spcPct val="90000"/>
              </a:lnSpc>
              <a:spcAft>
                <a:spcPts val="337"/>
              </a:spcAft>
              <a:buFont typeface="Wingdings" pitchFamily="2" charset="2"/>
              <a:buChar char="§"/>
              <a:defRPr/>
            </a:pPr>
            <a:r>
              <a:rPr lang="en-US" dirty="0" smtClean="0"/>
              <a:t>IE10</a:t>
            </a:r>
            <a:r>
              <a:rPr lang="en-US" baseline="0" dirty="0" smtClean="0"/>
              <a:t> is about reimagining the browser in Windows 8. </a:t>
            </a:r>
            <a:r>
              <a:rPr lang="en-US" sz="900" dirty="0">
                <a:latin typeface="Segoe UI Light" pitchFamily="34" charset="0"/>
              </a:rPr>
              <a:t>The web is literally edge-to-edge. This experience is optimized for touch-based devices - browser tabs and navigation controls appear and then quietly get out of the way when you don’t want them anymore.</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defTabSz="924421">
              <a:lnSpc>
                <a:spcPct val="90000"/>
              </a:lnSpc>
              <a:spcAft>
                <a:spcPts val="337"/>
              </a:spcAft>
              <a:buFont typeface="Wingdings" pitchFamily="2" charset="2"/>
              <a:buChar char="§"/>
              <a:defRPr/>
            </a:pPr>
            <a:r>
              <a:rPr lang="en-US" sz="900" dirty="0">
                <a:latin typeface="Segoe UI Light" pitchFamily="34" charset="0"/>
              </a:rPr>
              <a:t>For developers, IE10 presents new opportunities to build richer, more interactive websites while supporting many browsers and platforms:</a:t>
            </a:r>
          </a:p>
          <a:p>
            <a:pPr marL="388660" lvl="1" indent="-173336" defTabSz="924421">
              <a:lnSpc>
                <a:spcPct val="90000"/>
              </a:lnSpc>
              <a:spcAft>
                <a:spcPts val="337"/>
              </a:spcAft>
              <a:buFont typeface="Wingdings" pitchFamily="2" charset="2"/>
              <a:buChar char="§"/>
              <a:defRPr/>
            </a:pPr>
            <a:r>
              <a:rPr lang="en-US" sz="900" b="1" dirty="0">
                <a:latin typeface="Segoe UI Light" pitchFamily="34" charset="0"/>
              </a:rPr>
              <a:t>More standards support </a:t>
            </a:r>
            <a:r>
              <a:rPr lang="en-US" sz="900" dirty="0">
                <a:latin typeface="Segoe UI Light" pitchFamily="34" charset="0"/>
              </a:rPr>
              <a:t>– built with more 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8660" lvl="1" indent="-173336" defTabSz="924421">
              <a:lnSpc>
                <a:spcPct val="90000"/>
              </a:lnSpc>
              <a:spcAft>
                <a:spcPts val="337"/>
              </a:spcAft>
              <a:buFont typeface="Wingdings" pitchFamily="2" charset="2"/>
              <a:buChar char="§"/>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defTabSz="924421">
              <a:lnSpc>
                <a:spcPct val="90000"/>
              </a:lnSpc>
              <a:spcAft>
                <a:spcPts val="337"/>
              </a:spcAft>
              <a:defRP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aseline="0" dirty="0" smtClean="0"/>
              <a:t>Windows 8 Product Guide (http://msdn.microsoft.com/en-us/windows/apps/hh852650)</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3336" indent="-173336">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endParaRPr lang="en-US"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3336" indent="-173336">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3336" indent="-173336">
              <a:buFont typeface="Wingdings" pitchFamily="2" charset="2"/>
              <a:buChar cha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3336" indent="-173336" defTabSz="924421">
              <a:lnSpc>
                <a:spcPct val="90000"/>
              </a:lnSpc>
              <a:spcAft>
                <a:spcPts val="337"/>
              </a:spcAft>
              <a:buFont typeface="Wingdings" pitchFamily="2" charset="2"/>
              <a:buChar char="§"/>
              <a:defRPr/>
            </a:pPr>
            <a:r>
              <a:rPr lang="en-US" b="0" dirty="0" smtClean="0"/>
              <a:t>Hardware</a:t>
            </a:r>
            <a:r>
              <a:rPr lang="en-US" b="0" baseline="0" dirty="0" smtClean="0"/>
              <a:t> acceleration (http://blogs.msdn.com/b/ie/archive/2011/04/26/understanding-differences-in-hardware-acceleration-through-paintball.aspx)</a:t>
            </a:r>
          </a:p>
          <a:p>
            <a:pPr marL="173336" indent="-173336" defTabSz="924421">
              <a:lnSpc>
                <a:spcPct val="90000"/>
              </a:lnSpc>
              <a:spcAft>
                <a:spcPts val="337"/>
              </a:spcAft>
              <a:buFont typeface="Wingdings" pitchFamily="2" charset="2"/>
              <a:buChar char="§"/>
              <a:defRPr/>
            </a:pPr>
            <a:endParaRPr lang="en-US" b="0" dirty="0" smtClean="0"/>
          </a:p>
          <a:p>
            <a:pPr marL="173336" indent="-173336">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is the next step in hardware</a:t>
            </a:r>
            <a:r>
              <a:rPr lang="en-US" baseline="0" dirty="0" smtClean="0"/>
              <a:t>-accelerated standards with 33 new standards supported (about 220% more than IE9).  </a:t>
            </a:r>
          </a:p>
          <a:p>
            <a:pPr marL="388660" lvl="1" indent="-173336" defTabSz="924421">
              <a:lnSpc>
                <a:spcPct val="90000"/>
              </a:lnSpc>
              <a:spcAft>
                <a:spcPts val="337"/>
              </a:spcAft>
              <a:buFont typeface="Wingdings" pitchFamily="2" charset="2"/>
              <a:buChar char="§"/>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8660" lvl="1" indent="-173336" defTabSz="924421">
              <a:lnSpc>
                <a:spcPct val="90000"/>
              </a:lnSpc>
              <a:spcAft>
                <a:spcPts val="337"/>
              </a:spcAft>
              <a:buFont typeface="Wingdings" pitchFamily="2" charset="2"/>
              <a:buChar char="§"/>
              <a:defRPr/>
            </a:pPr>
            <a:r>
              <a:rPr lang="en-US" baseline="0" dirty="0" smtClean="0"/>
              <a:t>Drag and drop, forms, and </a:t>
            </a:r>
            <a:r>
              <a:rPr lang="en-US" baseline="0" dirty="0" err="1" smtClean="0"/>
              <a:t>FileAPI</a:t>
            </a:r>
            <a:r>
              <a:rPr lang="en-US" baseline="0" dirty="0" smtClean="0"/>
              <a:t> make the web feel more like native applications</a:t>
            </a:r>
          </a:p>
          <a:p>
            <a:pPr marL="388660" lvl="1" indent="-173336" defTabSz="924421">
              <a:lnSpc>
                <a:spcPct val="90000"/>
              </a:lnSpc>
              <a:spcAft>
                <a:spcPts val="337"/>
              </a:spcAft>
              <a:buFont typeface="Wingdings" pitchFamily="2" charset="2"/>
              <a:buChar char="§"/>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5324" lvl="1" defTabSz="924421">
              <a:lnSpc>
                <a:spcPct val="90000"/>
              </a:lnSpc>
              <a:spcAft>
                <a:spcPts val="337"/>
              </a:spcAft>
              <a:defRPr/>
            </a:pPr>
            <a:endParaRPr lang="en-US" baseline="0" dirty="0" smtClean="0"/>
          </a:p>
          <a:p>
            <a:pPr marL="173336" indent="-173336" defTabSz="924421">
              <a:lnSpc>
                <a:spcPct val="90000"/>
              </a:lnSpc>
              <a:spcAft>
                <a:spcPts val="337"/>
              </a:spcAft>
              <a:buFont typeface="Wingdings" pitchFamily="2" charset="2"/>
              <a:buChar char="§"/>
              <a:defRPr/>
            </a:pPr>
            <a:r>
              <a:rPr lang="en-US" baseline="0" dirty="0" smtClean="0"/>
              <a:t>Changes between IE9 to IE10 also demonstrate how standards-based technologies evolve:</a:t>
            </a:r>
          </a:p>
          <a:p>
            <a:pPr marL="388660" lvl="1" indent="-173336" defTabSz="924421">
              <a:lnSpc>
                <a:spcPct val="90000"/>
              </a:lnSpc>
              <a:spcAft>
                <a:spcPts val="337"/>
              </a:spcAft>
              <a:buFont typeface="Wingdings" pitchFamily="2" charset="2"/>
              <a:buChar char="§"/>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173336" indent="-173336" defTabSz="924421">
              <a:lnSpc>
                <a:spcPct val="90000"/>
              </a:lnSpc>
              <a:spcAft>
                <a:spcPts val="337"/>
              </a:spcAft>
              <a:buFont typeface="Wingdings" pitchFamily="2" charset="2"/>
              <a:buChar char="§"/>
              <a:defRPr/>
            </a:pPr>
            <a:r>
              <a:rPr lang="en-US" baseline="0" dirty="0" smtClean="0"/>
              <a:t>List of IE10 supported standards (http://msdn.microsoft.com/en-us/library/ie/hh673549(v=vs.85).aspx)</a:t>
            </a:r>
          </a:p>
          <a:p>
            <a:pPr marL="173336" indent="-173336" defTabSz="924421">
              <a:lnSpc>
                <a:spcPct val="90000"/>
              </a:lnSpc>
              <a:spcAft>
                <a:spcPts val="337"/>
              </a:spcAft>
              <a:buFont typeface="Wingdings" pitchFamily="2" charset="2"/>
              <a:buChar char="§"/>
              <a:defRPr/>
            </a:pPr>
            <a:r>
              <a:rPr lang="en-US" baseline="0" dirty="0" smtClean="0"/>
              <a:t>Site-ready web sockets (http://blogs.msdn.com/b/ie/archive/2011/09/15/site-ready-websockets.aspx)</a:t>
            </a:r>
          </a:p>
          <a:p>
            <a:pPr marL="173336" indent="-173336" defTabSz="924421">
              <a:lnSpc>
                <a:spcPct val="90000"/>
              </a:lnSpc>
              <a:spcAft>
                <a:spcPts val="337"/>
              </a:spcAft>
              <a:buFont typeface="Wingdings" pitchFamily="2" charset="2"/>
              <a:buChar char="§"/>
              <a:defRPr/>
            </a:pPr>
            <a:r>
              <a:rPr lang="en-US" baseline="0" dirty="0" smtClean="0"/>
              <a:t>HTML5 Labs (http://html5labs.interoperabilitybridges.com/)</a:t>
            </a:r>
          </a:p>
          <a:p>
            <a:pPr marL="173336" indent="-173336" defTabSz="924421">
              <a:lnSpc>
                <a:spcPct val="90000"/>
              </a:lnSpc>
              <a:spcAft>
                <a:spcPts val="337"/>
              </a:spcAft>
              <a:buFont typeface="Wingdings" pitchFamily="2" charset="2"/>
              <a:buChar char="§"/>
              <a:defRPr/>
            </a:pPr>
            <a:r>
              <a:rPr lang="en-US" baseline="0" dirty="0" smtClean="0"/>
              <a:t>IE Testing Center (http://samples.msdn.microsoft.com/ietestcenter/)</a:t>
            </a:r>
          </a:p>
          <a:p>
            <a:pPr marL="173336" indent="-173336" defTabSz="924421">
              <a:lnSpc>
                <a:spcPct val="90000"/>
              </a:lnSpc>
              <a:spcAft>
                <a:spcPts val="337"/>
              </a:spcAft>
              <a:buFont typeface="Wingdings" pitchFamily="2" charset="2"/>
              <a:buChar char="§"/>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indent="-34452"/>
            <a:r>
              <a:rPr lang="en-US" b="1" dirty="0" smtClean="0"/>
              <a:t>Talking track:</a:t>
            </a:r>
          </a:p>
          <a:p>
            <a:pPr marL="354208" lvl="1" indent="-173336">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4208" lvl="1" indent="-173336">
              <a:buFont typeface="Wingdings" pitchFamily="2" charset="2"/>
              <a:buChar char="§"/>
            </a:pPr>
            <a:r>
              <a:rPr lang="en-US" baseline="0" dirty="0" smtClean="0"/>
              <a:t>It’s a 3 step process:</a:t>
            </a:r>
          </a:p>
          <a:p>
            <a:pPr marL="528342" lvl="2" indent="-231115">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8342" lvl="2" indent="-231115">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8342" lvl="2" indent="-231115">
              <a:buFont typeface="+mj-lt"/>
              <a:buAutoNum type="arabicPeriod"/>
            </a:pPr>
            <a:r>
              <a:rPr lang="en-US" baseline="0" dirty="0" smtClean="0"/>
              <a:t>Since browsers change regularly, implement feature detection to ensure your users always have a consistent experience.  Use a tool like Modernizr.</a:t>
            </a:r>
          </a:p>
          <a:p>
            <a:pPr indent="-34452"/>
            <a:endParaRPr lang="en-US" baseline="0" dirty="0" smtClean="0"/>
          </a:p>
          <a:p>
            <a:pPr indent="-34452"/>
            <a:r>
              <a:rPr lang="en-US" b="1" baseline="0" dirty="0" smtClean="0"/>
              <a:t>Links:</a:t>
            </a:r>
          </a:p>
          <a:p>
            <a:pPr marL="354208" lvl="1" indent="-173336">
              <a:buFont typeface="Wingdings" pitchFamily="2" charset="2"/>
              <a:buChar char="§"/>
            </a:pPr>
            <a:r>
              <a:rPr lang="en-US" baseline="0" dirty="0" smtClean="0"/>
              <a:t>Update your docmode for web standards (http://blog.reybango.com/2012/01/09/fix-common-ie-problems-update-your-docmode-for-web-standards/)</a:t>
            </a:r>
          </a:p>
          <a:p>
            <a:pPr marL="354208" lvl="1" indent="-173336">
              <a:buFont typeface="Wingdings" pitchFamily="2" charset="2"/>
              <a:buChar char="§"/>
            </a:pPr>
            <a:r>
              <a:rPr lang="en-US" baseline="0" dirty="0" smtClean="0"/>
              <a:t>Compat Inspector (http://ie.microsoft.com/testdrive/HTML5/CompatInspector/) </a:t>
            </a:r>
          </a:p>
          <a:p>
            <a:pPr marL="354208" lvl="1" indent="-173336">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One of the biggest pain points for developers is supporting old versions of IE which are not based on modern web standards.  </a:t>
            </a:r>
          </a:p>
          <a:p>
            <a:pPr marL="173336" indent="-173336" defTabSz="924421">
              <a:lnSpc>
                <a:spcPct val="90000"/>
              </a:lnSpc>
              <a:spcAft>
                <a:spcPts val="337"/>
              </a:spcAft>
              <a:buFont typeface="Wingdings" pitchFamily="2" charset="2"/>
              <a:buChar char="§"/>
              <a:defRPr/>
            </a:pPr>
            <a:r>
              <a:rPr lang="en-US" baseline="0" dirty="0" smtClean="0"/>
              <a:t>There are two things we need to do to move the web forward: </a:t>
            </a:r>
          </a:p>
          <a:p>
            <a:pPr marL="446438" lvl="1" indent="-231115" defTabSz="924421">
              <a:lnSpc>
                <a:spcPct val="90000"/>
              </a:lnSpc>
              <a:spcAft>
                <a:spcPts val="337"/>
              </a:spcAft>
              <a:buFont typeface="+mj-lt"/>
              <a:buAutoNum type="arabicPeriod"/>
              <a:defRPr/>
            </a:pPr>
            <a:r>
              <a:rPr lang="en-US" baseline="0" dirty="0" smtClean="0"/>
              <a:t>Update people’s browsers.  Microsoft began implementing automatic updates for IE6/7/8 last October for those that opt-in.</a:t>
            </a:r>
          </a:p>
          <a:p>
            <a:pPr marL="446438" lvl="1" indent="-231115" defTabSz="924421">
              <a:lnSpc>
                <a:spcPct val="90000"/>
              </a:lnSpc>
              <a:spcAft>
                <a:spcPts val="337"/>
              </a:spcAft>
              <a:buFont typeface="+mj-lt"/>
              <a:buAutoNum type="arabicPeriod"/>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3336" indent="-173336" defTabSz="924421">
              <a:lnSpc>
                <a:spcPct val="90000"/>
              </a:lnSpc>
              <a:spcAft>
                <a:spcPts val="337"/>
              </a:spcAft>
              <a:buFont typeface="Wingdings" pitchFamily="2" charset="2"/>
              <a:buChar char="§"/>
              <a:defRPr/>
            </a:pPr>
            <a:r>
              <a:rPr lang="en-US" baseline="0" dirty="0" smtClean="0"/>
              <a:t>Compat Inspect is a JS library that can be added when you test your site.  It’s the quickest way to get rid of this old markup and get to cross-browser coding.</a:t>
            </a:r>
          </a:p>
          <a:p>
            <a:pPr marL="388660" lvl="1" indent="-173336" defTabSz="924421">
              <a:lnSpc>
                <a:spcPct val="90000"/>
              </a:lnSpc>
              <a:spcAft>
                <a:spcPts val="337"/>
              </a:spcAft>
              <a:buFont typeface="Wingdings" pitchFamily="2" charset="2"/>
              <a:buChar char="§"/>
              <a:defRPr/>
            </a:pPr>
            <a:r>
              <a:rPr lang="en-US" baseline="0" dirty="0" smtClean="0"/>
              <a:t>On easy way to do this is by adding it to your Fiddler Script to adjust inject it onto pages you visit.</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Auto-Updates (http://windowsteamblog.com/ie/b/ie/archive/2011/12/15/ie-to-start-automatic-upgrades-across-windows-xp-windows-vista-and-windows-7.aspx)</a:t>
            </a:r>
          </a:p>
          <a:p>
            <a:pPr marL="354208" lvl="1" indent="-173336">
              <a:buFont typeface="Wingdings" pitchFamily="2" charset="2"/>
              <a:buChar char="§"/>
            </a:pPr>
            <a:r>
              <a:rPr lang="en-US" baseline="0" dirty="0" smtClean="0"/>
              <a:t>Compat Inspector (http://blogs.msdn.com/b/ie/archive/2012/01/20/ie10-compat-inspector.aspx)</a:t>
            </a:r>
          </a:p>
          <a:p>
            <a:pPr marL="354208" lvl="1" indent="-173336">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5/27/2012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The touch-first UI in IE10 is designed for your users to easily navigate within your site and between sites.  This “new language of touch” is common across Windows 8 metro apps and sites in IE10. </a:t>
            </a:r>
          </a:p>
          <a:p>
            <a:pPr marL="173336" indent="-173336" defTabSz="924421">
              <a:lnSpc>
                <a:spcPct val="90000"/>
              </a:lnSpc>
              <a:spcAft>
                <a:spcPts val="337"/>
              </a:spcAft>
              <a:buFont typeface="Wingdings" pitchFamily="2" charset="2"/>
              <a:buChar char="§"/>
              <a:defRPr/>
            </a:pPr>
            <a:r>
              <a:rPr lang="en-US" baseline="0" dirty="0" smtClean="0"/>
              <a:t>In-browser navigation appears when you gesture and gets out of the way when you don’t need it.  There are many ways to navigate between pages:</a:t>
            </a:r>
          </a:p>
          <a:p>
            <a:pPr marL="388660" lvl="1" indent="-173336" defTabSz="924421">
              <a:lnSpc>
                <a:spcPct val="90000"/>
              </a:lnSpc>
              <a:spcAft>
                <a:spcPts val="337"/>
              </a:spcAft>
              <a:buFont typeface="Wingdings" pitchFamily="2" charset="2"/>
              <a:buChar char="§"/>
              <a:defRPr/>
            </a:pPr>
            <a:r>
              <a:rPr lang="en-US" baseline="0" dirty="0" smtClean="0"/>
              <a:t>Back, Forward, Refresh buttons in the navigation bar</a:t>
            </a:r>
          </a:p>
          <a:p>
            <a:pPr marL="388660" lvl="1" indent="-173336" defTabSz="924421">
              <a:lnSpc>
                <a:spcPct val="90000"/>
              </a:lnSpc>
              <a:spcAft>
                <a:spcPts val="337"/>
              </a:spcAft>
              <a:buFont typeface="Wingdings" pitchFamily="2" charset="2"/>
              <a:buChar char="§"/>
              <a:defRPr/>
            </a:pPr>
            <a:r>
              <a:rPr lang="en-US" baseline="0" dirty="0" smtClean="0"/>
              <a:t>Swipe on the left or right side of the page to switch between sites (and apps)</a:t>
            </a:r>
          </a:p>
          <a:p>
            <a:pPr marL="388660" lvl="1" indent="-173336" defTabSz="924421">
              <a:lnSpc>
                <a:spcPct val="90000"/>
              </a:lnSpc>
              <a:spcAft>
                <a:spcPts val="337"/>
              </a:spcAft>
              <a:buFont typeface="Wingdings" pitchFamily="2" charset="2"/>
              <a:buChar char="§"/>
              <a:defRPr/>
            </a:pPr>
            <a:r>
              <a:rPr lang="en-US" baseline="0" dirty="0" smtClean="0"/>
              <a:t>A list of recent or pinned sites pops down to explore</a:t>
            </a:r>
          </a:p>
          <a:p>
            <a:pPr marL="388660" lvl="1" indent="-173336" defTabSz="924421">
              <a:lnSpc>
                <a:spcPct val="90000"/>
              </a:lnSpc>
              <a:spcAft>
                <a:spcPts val="337"/>
              </a:spcAft>
              <a:buFont typeface="Wingdings" pitchFamily="2" charset="2"/>
              <a:buChar char="§"/>
              <a:defRPr/>
            </a:pPr>
            <a:r>
              <a:rPr lang="en-US" baseline="0" dirty="0" smtClean="0"/>
              <a:t>A pop-up keyboard with auto-complete and search</a:t>
            </a:r>
          </a:p>
          <a:p>
            <a:pPr marL="173336" indent="-173336" defTabSz="924421">
              <a:lnSpc>
                <a:spcPct val="90000"/>
              </a:lnSpc>
              <a:spcAft>
                <a:spcPts val="337"/>
              </a:spcAft>
              <a:buFont typeface="Wingdings" pitchFamily="2" charset="2"/>
              <a:buChar char="§"/>
              <a:defRPr/>
            </a:pPr>
            <a:r>
              <a:rPr lang="en-US" sz="900" dirty="0">
                <a:latin typeface="Segoe UI Light" pitchFamily="34" charset="0"/>
              </a:rPr>
              <a:t>You make your site touch-friendly, use the </a:t>
            </a:r>
            <a:r>
              <a:rPr lang="en-US" sz="900" dirty="0" err="1">
                <a:latin typeface="Segoe UI Light" pitchFamily="34" charset="0"/>
              </a:rPr>
              <a:t>MSPointersAPI</a:t>
            </a:r>
            <a:r>
              <a:rPr lang="en-US" sz="900" dirty="0">
                <a:latin typeface="Segoe UI Light" pitchFamily="34" charset="0"/>
              </a:rPr>
              <a:t> to support multiple forms of input (like mouse, gesture, pen).  This allows you to support many devices including desktops, laptops, and tablets in one step.  Since many of you also support </a:t>
            </a:r>
            <a:r>
              <a:rPr lang="en-US" sz="900" dirty="0" err="1">
                <a:latin typeface="Segoe UI Light" pitchFamily="34" charset="0"/>
              </a:rPr>
              <a:t>iPad</a:t>
            </a:r>
            <a:r>
              <a:rPr lang="en-US" sz="900" dirty="0">
                <a:latin typeface="Segoe UI Light" pitchFamily="34" charset="0"/>
              </a:rPr>
              <a:t> touch, we’ve created a case study that can help you easily convert it to work in the many touch-enabled browsers.  Search for “how-to convert my </a:t>
            </a:r>
            <a:r>
              <a:rPr lang="en-US" sz="900" dirty="0" err="1">
                <a:latin typeface="Segoe UI Light" pitchFamily="34" charset="0"/>
              </a:rPr>
              <a:t>iOS</a:t>
            </a:r>
            <a:r>
              <a:rPr lang="en-US" sz="900" dirty="0">
                <a:latin typeface="Segoe UI Light" pitchFamily="34" charset="0"/>
              </a:rPr>
              <a:t> touch experience to IE10 metro.”</a:t>
            </a:r>
            <a:endParaRPr lang="en-US" baseline="0" dirty="0" smtClean="0"/>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Touch Input for IE10 and Metro style Apps (http://blogs.msdn.com/b/ie/archive/2011/09/20/touch-input-for-ie10-and-metro-style-apps.aspx)</a:t>
            </a:r>
          </a:p>
          <a:p>
            <a:pPr marL="354208" lvl="1" indent="-173336">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4208" lvl="1" indent="-173336">
              <a:buFont typeface="Wingdings" pitchFamily="2" charset="2"/>
              <a:buChar char="§"/>
            </a:pPr>
            <a:r>
              <a:rPr lang="en-US" baseline="0" dirty="0" smtClean="0"/>
              <a:t>Touch Effects (http://ie.microsoft.com/testdrive/Graphics/TouchEffects/)</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5/27/2012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43</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3336" indent="-173336" defTabSz="924421">
              <a:lnSpc>
                <a:spcPct val="90000"/>
              </a:lnSpc>
              <a:spcAft>
                <a:spcPts val="337"/>
              </a:spcAft>
              <a:buFont typeface="Wingdings" pitchFamily="2" charset="2"/>
              <a:buChar char="§"/>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3336" indent="-173336" defTabSz="924421">
              <a:lnSpc>
                <a:spcPct val="90000"/>
              </a:lnSpc>
              <a:spcAft>
                <a:spcPts val="337"/>
              </a:spcAft>
              <a:buFont typeface="Wingdings" pitchFamily="2" charset="2"/>
              <a:buChar char="§"/>
              <a:defRPr/>
            </a:pPr>
            <a:r>
              <a:rPr lang="en-US" baseline="0" dirty="0" smtClean="0"/>
              <a:t>A best practice is to use feature detection to serve an HTML5 video experience and fallback to Flash gracefully. </a:t>
            </a:r>
          </a:p>
          <a:p>
            <a:pPr marL="173336" indent="-173336" defTabSz="924421">
              <a:lnSpc>
                <a:spcPct val="90000"/>
              </a:lnSpc>
              <a:spcAft>
                <a:spcPts val="337"/>
              </a:spcAft>
              <a:buFont typeface="Wingdings" pitchFamily="2" charset="2"/>
              <a:buChar char="§"/>
              <a:defRPr/>
            </a:pPr>
            <a:r>
              <a:rPr lang="en-US" baseline="0" dirty="0" smtClean="0"/>
              <a:t>If you site requires plug-ins and must continue to, you can implement a meta-tag that prompts the user to switch to Internet Explorer for the desktop.</a:t>
            </a:r>
            <a:endParaRPr lang="en-US" dirty="0" smtClean="0"/>
          </a:p>
          <a:p>
            <a:pPr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Browsing without Plug-Ins (http://blogs.msdn.com/b/ie/archive/2011/08/31/browsing-without-plug-ins.aspx)</a:t>
            </a:r>
          </a:p>
          <a:p>
            <a:pPr marL="354208" lvl="1" indent="-173336">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5/27/2012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44</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3336" indent="-173336" defTabSz="924421">
              <a:lnSpc>
                <a:spcPct val="90000"/>
              </a:lnSpc>
              <a:spcAft>
                <a:spcPts val="337"/>
              </a:spcAft>
              <a:buFont typeface="Wingdings" pitchFamily="2" charset="2"/>
              <a:buChar char="§"/>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3336" indent="-173336" defTabSz="924421">
              <a:lnSpc>
                <a:spcPct val="90000"/>
              </a:lnSpc>
              <a:spcAft>
                <a:spcPts val="337"/>
              </a:spcAft>
              <a:buFont typeface="Wingdings" pitchFamily="2" charset="2"/>
              <a:buChar char="§"/>
              <a:defRPr/>
            </a:pPr>
            <a:r>
              <a:rPr lang="en-US" baseline="0" dirty="0" smtClean="0"/>
              <a:t>Most importantly, pinning is easily discovered in the metro browser at one-click.  You not longer need to prompt your users to drag an icon or site tab to pin.</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Web browsing in Windows 8 (http://blogs.msdn.com/b/b8/archive/2012/03/13/web-browsing-in-windows-8-consumer-preview-with-ie10.aspx)</a:t>
            </a:r>
          </a:p>
          <a:p>
            <a:pPr marL="354208" lvl="1" indent="-173336">
              <a:buFont typeface="Wingdings" pitchFamily="2" charset="2"/>
              <a:buChar char="§"/>
            </a:pPr>
            <a:r>
              <a:rPr lang="en-US" baseline="0" dirty="0" smtClean="0"/>
              <a:t>IE10 pinning in Windows 8 test drive (http://ie.microsoft.com/testdrive/Browser/SitePinningInWin8/)</a:t>
            </a:r>
          </a:p>
          <a:p>
            <a:pPr marL="354208" lvl="1" indent="-173336">
              <a:buFont typeface="Wingdings" pitchFamily="2" charset="2"/>
              <a:buChar char="§"/>
            </a:pPr>
            <a:r>
              <a:rPr lang="en-US" baseline="0" dirty="0" err="1" smtClean="0"/>
              <a:t>BuildMyPinnedSite</a:t>
            </a:r>
            <a:r>
              <a:rPr lang="en-US" baseline="0" dirty="0" smtClean="0"/>
              <a:t> (http://www.buildmypinnedsite.com)</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5/27/2012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3336" indent="-173336" defTabSz="924421">
              <a:lnSpc>
                <a:spcPct val="90000"/>
              </a:lnSpc>
              <a:spcAft>
                <a:spcPts val="337"/>
              </a:spcAft>
              <a:buFont typeface="Wingdings" pitchFamily="2" charset="2"/>
              <a:buChar char="§"/>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5/27/2012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47</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49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4.xml"/><Relationship Id="rId7" Type="http://schemas.openxmlformats.org/officeDocument/2006/relationships/oleObject" Target="../embeddings/oleObject8.bin"/><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8.xml"/><Relationship Id="rId7" Type="http://schemas.openxmlformats.org/officeDocument/2006/relationships/oleObject" Target="../embeddings/oleObject10.bin"/><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9.emf"/><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1.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5.xml"/><Relationship Id="rId4"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25.xml"/><Relationship Id="rId7" Type="http://schemas.openxmlformats.org/officeDocument/2006/relationships/image" Target="../media/image9.emf"/><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9.emf"/><Relationship Id="rId5" Type="http://schemas.openxmlformats.org/officeDocument/2006/relationships/oleObject" Target="../embeddings/oleObject14.bin"/><Relationship Id="rId4"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9.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WebCamps</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smtClean="0">
                  <a:gradFill>
                    <a:gsLst>
                      <a:gs pos="0">
                        <a:srgbClr val="595959"/>
                      </a:gs>
                      <a:gs pos="86000">
                        <a:srgbClr val="595959"/>
                      </a:gs>
                    </a:gsLst>
                    <a:lin ang="5400000" scaled="0"/>
                  </a:gradFill>
                  <a:latin typeface="Segoe UI Light" pitchFamily="34" charset="0"/>
                </a:rPr>
                <a:t>SPEAKER NAME | @SPEAKERHANDLE</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a:t>
            </a:r>
            <a:r>
              <a:rPr lang="en-US" sz="4000" b="1" dirty="0" smtClean="0">
                <a:gradFill>
                  <a:gsLst>
                    <a:gs pos="0">
                      <a:schemeClr val="accent2"/>
                    </a:gs>
                    <a:gs pos="100000">
                      <a:schemeClr val="accent2"/>
                    </a:gs>
                  </a:gsLst>
                  <a:lin ang="5400000" scaled="0"/>
                </a:gradFill>
                <a:latin typeface="Segoe UI Light" pitchFamily="34" charset="0"/>
              </a:rPr>
              <a:t>the stage, </a:t>
            </a:r>
            <a:br>
              <a:rPr lang="en-US" sz="4000" b="1" dirty="0" smtClean="0">
                <a:gradFill>
                  <a:gsLst>
                    <a:gs pos="0">
                      <a:schemeClr val="accent2"/>
                    </a:gs>
                    <a:gs pos="100000">
                      <a:schemeClr val="accent2"/>
                    </a:gs>
                  </a:gsLst>
                  <a:lin ang="5400000" scaled="0"/>
                </a:gradFill>
                <a:latin typeface="Segoe UI Light" pitchFamily="34" charset="0"/>
              </a:rPr>
            </a:br>
            <a:r>
              <a:rPr lang="en-US" sz="4000" b="1" u="sng" dirty="0" smtClean="0">
                <a:gradFill>
                  <a:gsLst>
                    <a:gs pos="0">
                      <a:schemeClr val="accent2"/>
                    </a:gs>
                    <a:gs pos="100000">
                      <a:schemeClr val="accent2"/>
                    </a:gs>
                  </a:gsLst>
                  <a:lin ang="5400000" scaled="0"/>
                </a:gradFill>
                <a:latin typeface="Segoe UI Light" pitchFamily="34" charset="0"/>
              </a:rPr>
              <a:t>not</a:t>
            </a:r>
            <a:r>
              <a:rPr lang="en-US" sz="4000" b="1" dirty="0" smtClean="0">
                <a:gradFill>
                  <a:gsLst>
                    <a:gs pos="0">
                      <a:schemeClr val="accent2"/>
                    </a:gs>
                    <a:gs pos="100000">
                      <a:schemeClr val="accent2"/>
                    </a:gs>
                  </a:gsLst>
                  <a:lin ang="5400000" scaled="0"/>
                </a:gradFill>
                <a:latin typeface="Segoe UI Light" pitchFamily="34" charset="0"/>
              </a:rPr>
              <a: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a:t>
            </a:r>
            <a:r>
              <a:rPr lang="en-US" sz="3600" dirty="0" smtClean="0">
                <a:latin typeface="Segoe UI Light" pitchFamily="34" charset="0"/>
              </a:rPr>
              <a:t>toolbars </a:t>
            </a:r>
            <a:r>
              <a:rPr lang="en-US" sz="3600" dirty="0">
                <a:latin typeface="Segoe UI Light" pitchFamily="34" charset="0"/>
              </a:rPr>
              <a:t>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5819178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Interoperable </a:t>
            </a:r>
          </a:p>
          <a:p>
            <a:r>
              <a:rPr lang="en-US" sz="3200" dirty="0" smtClean="0"/>
              <a:t>Windows </a:t>
            </a:r>
            <a:r>
              <a:rPr lang="en-US" sz="3200" dirty="0" smtClean="0"/>
              <a:t>and the Web</a:t>
            </a:r>
          </a:p>
          <a:p>
            <a:r>
              <a:rPr lang="en-US" sz="3200" dirty="0" smtClean="0"/>
              <a:t>Pinned Sites</a:t>
            </a:r>
          </a:p>
          <a:p>
            <a:r>
              <a:rPr lang="en-US" sz="3200" dirty="0" smtClean="0"/>
              <a:t>IE9 </a:t>
            </a:r>
            <a:r>
              <a:rPr lang="en-US" sz="3200" dirty="0" smtClean="0"/>
              <a:t>&amp;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387798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7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7995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a:t>
            </a:r>
            <a:r>
              <a:rPr lang="en-US" dirty="0" smtClean="0">
                <a:solidFill>
                  <a:schemeClr val="tx2">
                    <a:alpha val="99000"/>
                  </a:schemeClr>
                </a:solidFill>
              </a:rPr>
              <a:t>or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err="1" smtClean="0"/>
              <a:t>Compat</a:t>
            </a:r>
            <a:r>
              <a:rPr lang="en-US" dirty="0" smtClean="0"/>
              <a:t> Inspector</a:t>
            </a:r>
            <a:endParaRPr lang="en-US" dirty="0"/>
          </a:p>
        </p:txBody>
      </p:sp>
    </p:spTree>
    <p:extLst>
      <p:ext uri="{BB962C8B-B14F-4D97-AF65-F5344CB8AC3E}">
        <p14:creationId xmlns:p14="http://schemas.microsoft.com/office/powerpoint/2010/main" val="285058049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t>
            </a:r>
            <a:r>
              <a:rPr lang="en-US" sz="1000" dirty="0" smtClean="0">
                <a:solidFill>
                  <a:schemeClr val="tx2">
                    <a:alpha val="99000"/>
                  </a:schemeClr>
                </a:solidFill>
              </a:rPr>
              <a:t>and </a:t>
            </a:r>
            <a:r>
              <a:rPr lang="en-US" sz="1000" dirty="0">
                <a:solidFill>
                  <a:schemeClr val="tx2">
                    <a:alpha val="99000"/>
                  </a:schemeClr>
                </a:solidFill>
              </a:rPr>
              <a:t>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1000"/>
                            </p:stCondLst>
                            <p:childTnLst>
                              <p:par>
                                <p:cTn id="56" presetID="2" presetClass="entr" presetSubtype="2" decel="100000"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1+#ppt_w/2"/>
                                          </p:val>
                                        </p:tav>
                                        <p:tav tm="100000">
                                          <p:val>
                                            <p:strVal val="#ppt_x"/>
                                          </p:val>
                                        </p:tav>
                                      </p:tavLst>
                                    </p:anim>
                                    <p:anim calcmode="lin" valueType="num">
                                      <p:cBhvr additive="base">
                                        <p:cTn id="59" dur="500" fill="hold"/>
                                        <p:tgtEl>
                                          <p:spTgt spid="5"/>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2" presetClass="entr" presetSubtype="2" decel="10000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ppt_y"/>
                                          </p:val>
                                        </p:tav>
                                        <p:tav tm="100000">
                                          <p:val>
                                            <p:strVal val="#ppt_y"/>
                                          </p:val>
                                        </p:tav>
                                      </p:tavLst>
                                    </p:anim>
                                  </p:childTnLst>
                                </p:cTn>
                              </p:par>
                            </p:childTnLst>
                          </p:cTn>
                        </p:par>
                        <p:par>
                          <p:cTn id="65" fill="hold">
                            <p:stCondLst>
                              <p:cond delay="2000"/>
                            </p:stCondLst>
                            <p:childTnLst>
                              <p:par>
                                <p:cTn id="66" presetID="2" presetClass="entr" presetSubtype="2" decel="10000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1+#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childTnLst>
                          </p:cTn>
                        </p:par>
                        <p:par>
                          <p:cTn id="70" fill="hold">
                            <p:stCondLst>
                              <p:cond delay="2500"/>
                            </p:stCondLst>
                            <p:childTnLst>
                              <p:par>
                                <p:cTn id="71" presetID="2" presetClass="entr" presetSubtype="2" decel="10000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1+#ppt_w/2"/>
                                          </p:val>
                                        </p:tav>
                                        <p:tav tm="100000">
                                          <p:val>
                                            <p:strVal val="#ppt_x"/>
                                          </p:val>
                                        </p:tav>
                                      </p:tavLst>
                                    </p:anim>
                                    <p:anim calcmode="lin" valueType="num">
                                      <p:cBhvr additive="base">
                                        <p:cTn id="74" dur="500" fill="hold"/>
                                        <p:tgtEl>
                                          <p:spTgt spid="14"/>
                                        </p:tgtEl>
                                        <p:attrNameLst>
                                          <p:attrName>ppt_y</p:attrName>
                                        </p:attrNameLst>
                                      </p:cBhvr>
                                      <p:tavLst>
                                        <p:tav tm="0">
                                          <p:val>
                                            <p:strVal val="#ppt_y"/>
                                          </p:val>
                                        </p:tav>
                                        <p:tav tm="100000">
                                          <p:val>
                                            <p:strVal val="#ppt_y"/>
                                          </p:val>
                                        </p:tav>
                                      </p:tavLst>
                                    </p:anim>
                                  </p:childTnLst>
                                </p:cTn>
                              </p:par>
                            </p:childTnLst>
                          </p:cTn>
                        </p:par>
                        <p:par>
                          <p:cTn id="75" fill="hold">
                            <p:stCondLst>
                              <p:cond delay="3000"/>
                            </p:stCondLst>
                            <p:childTnLst>
                              <p:par>
                                <p:cTn id="76" presetID="2" presetClass="entr" presetSubtype="2" decel="10000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1+#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1"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4691595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7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274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9581026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680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9150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29755761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elements/1.1/"/>
    <ds:schemaRef ds:uri="http://purl.org/dc/dcmitype/"/>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4868</TotalTime>
  <Words>3878</Words>
  <Application>Microsoft Office PowerPoint</Application>
  <PresentationFormat>Custom</PresentationFormat>
  <Paragraphs>915</Paragraphs>
  <Slides>49</Slides>
  <Notes>37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0" baseType="lpstr">
      <vt:lpstr>Arial</vt:lpstr>
      <vt:lpstr>Segoe Light</vt:lpstr>
      <vt:lpstr>Wingdings</vt:lpstr>
      <vt:lpstr>ＭＳ Ｐゴシック</vt:lpstr>
      <vt:lpstr>Segoe UI Light</vt:lpstr>
      <vt:lpstr>Segoe UI</vt:lpstr>
      <vt:lpstr>Consolas</vt:lpstr>
      <vt:lpstr>Courier New</vt:lpstr>
      <vt:lpstr>MS1444_Windows Azure Template 16x9_r08b</vt:lpstr>
      <vt:lpstr>White with Consolas font for code slides</vt:lpstr>
      <vt:lpstr>think-cell Slide</vt:lpstr>
      <vt:lpstr>WebCamps</vt:lpstr>
      <vt:lpstr>Integrating Your Site with Internet Explorer 9 (&amp; 10!)</vt:lpstr>
      <vt:lpstr>Agenda </vt:lpstr>
      <vt:lpstr>PowerPoint Presentation</vt:lpstr>
      <vt:lpstr>Working with Standards Bodies</vt:lpstr>
      <vt:lpstr>The HTML Working Group</vt:lpstr>
      <vt:lpstr>HTML 5 at a Glance</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vt:lpstr>
      <vt:lpstr>BuildMyPinnedSite.com</vt:lpstr>
      <vt:lpstr>PowerPoint Presentation</vt:lpstr>
      <vt:lpstr>Browser Subsystems</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demo</vt:lpstr>
      <vt:lpstr>PowerPoint Presentation</vt:lpstr>
      <vt:lpstr>Touch first UI</vt:lpstr>
      <vt:lpstr>Plug-in Free Browsing</vt:lpstr>
      <vt:lpstr>Pinning Evolved</vt:lpstr>
      <vt:lpstr>Your Metro App Discovered</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390</cp:revision>
  <cp:lastPrinted>2012-04-30T22:45:36Z</cp:lastPrinted>
  <dcterms:created xsi:type="dcterms:W3CDTF">2011-03-29T16:07:22Z</dcterms:created>
  <dcterms:modified xsi:type="dcterms:W3CDTF">2012-05-28T07:31:59Z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